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8" r:id="rId3"/>
    <p:sldId id="289" r:id="rId4"/>
    <p:sldId id="290" r:id="rId5"/>
    <p:sldId id="291" r:id="rId6"/>
    <p:sldId id="257" r:id="rId7"/>
    <p:sldId id="292" r:id="rId8"/>
    <p:sldId id="270" r:id="rId9"/>
    <p:sldId id="274" r:id="rId10"/>
    <p:sldId id="277" r:id="rId11"/>
    <p:sldId id="293" r:id="rId12"/>
    <p:sldId id="262" r:id="rId13"/>
    <p:sldId id="263" r:id="rId14"/>
    <p:sldId id="279" r:id="rId15"/>
    <p:sldId id="259" r:id="rId16"/>
    <p:sldId id="275" r:id="rId17"/>
    <p:sldId id="276" r:id="rId18"/>
    <p:sldId id="280" r:id="rId19"/>
    <p:sldId id="282" r:id="rId20"/>
    <p:sldId id="283" r:id="rId21"/>
    <p:sldId id="284" r:id="rId22"/>
    <p:sldId id="267" r:id="rId23"/>
    <p:sldId id="281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5"/>
    <p:restoredTop sz="94673"/>
  </p:normalViewPr>
  <p:slideViewPr>
    <p:cSldViewPr snapToGrid="0">
      <p:cViewPr>
        <p:scale>
          <a:sx n="100" d="100"/>
          <a:sy n="100" d="100"/>
        </p:scale>
        <p:origin x="1056" y="784"/>
      </p:cViewPr>
      <p:guideLst>
        <p:guide orient="horz" pos="2952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602DB-B740-4145-A717-37CADEA7BF71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628F4-AC6A-0C4E-8B84-F1B6FD85D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8833F-8133-A748-9EA5-5991A2DA4A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8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8F53-42AE-009A-415E-EE1B60560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42BE9-3D65-94AB-6CB2-017C1CA51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93577-F9FB-FFF1-EB8A-9D2016D5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2BA80-7D20-BAD3-46E8-5DC30966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CEF5F-2845-3B2F-CC7E-A5D54E6F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8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0425-6C68-BDEB-C2B9-9C15859F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387EE-E066-9640-4B76-88B81F6C8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165D2-768B-6AB8-DC67-CBF2ED55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1D0CF-A33B-69E3-4BD6-FC1B82D3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EEFD1-AF7F-8474-BEB0-13815F6C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0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7056E-CA8B-C718-7D94-66B654733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50D8D-B888-973F-616B-9DA9A33B7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B88A-7033-0F21-3EE8-A0DE08C9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E4BB2-7FCF-7846-C67E-7139AE6F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0AEC4-ED9F-1A84-CBA8-46EECE63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6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6518-D830-7C15-6B47-61A24D92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1AAE-FCA0-4685-5F25-D8B23B284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230A0-8774-8F58-A054-0D7F2658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7D092-4C94-0733-384A-D1A957EA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28DF-2F88-D022-E0D1-B17A0A0F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1396-801C-0EA5-21EE-CD9282D7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06D61-4FF6-B692-81D4-28EB137FE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AD62-89CC-7B96-867A-9A17A32A9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B634B-A67A-182F-5E86-99781065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85952-7D21-2DB0-BDF1-47F7AA62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1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EC64-4E59-E64B-89CD-E6EEDB30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60298-0135-A842-4091-5509A69C1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99ACE-F254-75D6-82F4-557A7AE1C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56DDA-6803-5035-274B-8FFC95DA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2D023-960A-78DA-F185-2D75F6F4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A5A3E-E626-7788-89C1-76355E771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D8F6-202B-DDF8-AAA7-04571702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D933D-3B9C-399B-EF08-C35006AA2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834CA-C38E-B7CE-65CF-24B82869A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D0D76-0BE1-D18F-EA25-F81249CEF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FD64B4-FD4E-0EEA-C722-B7B500EB6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CF05D6-E7BC-E8E5-C3D0-CB35E6D6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A24F9-9F61-8358-8292-4A95EC37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9EC78-28F4-D0A3-4A6B-C2F5A908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2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603A-6EBB-59F0-486D-73C842E3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C4E2B-904A-65F0-0F05-8758B6E7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8C771-6940-09A9-579E-E5EE3747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2294A-C619-660D-272C-C7407A45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5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C18D8-06DC-7DA1-1154-F5652A47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0FEA9-DE7A-7CC9-BF22-D5659B30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41B39-D97F-9028-A271-FE5D8CC8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3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28CF-AD45-6BBF-E22B-47057EFD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7A1F4-863D-25FA-7784-5AFDC98E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23D7-209C-B645-D405-F8878B1F6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953B-170F-DBF0-7EFE-24D52BE5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DB4C9-1FE4-426E-A486-09B5B4ED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22935-F46B-444B-E1BB-32163FDE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2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A4D1-E0A8-18DF-52F1-22D0DF0EA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E021F-ED5E-209F-CBCF-0DEE79D05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AAC70-B4B7-5E73-548A-74F97700D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44E45-DD03-E588-8E8C-EE06B5F4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BB53A-F231-5A58-65FC-1B8728CBD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83CEB-5F20-AEF6-D7BF-F7910A97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1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9A244F-FE40-35F8-BCB6-C66F29D9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2F605-C2D5-D549-789B-8C6115ECD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99DC7-8ADD-F083-C60C-ABD964A44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4074D-58B0-0326-DDD9-E4969914E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DC26-8BF0-9EBD-79E4-667B038B2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C99AD-2794-F43F-AD51-B3E62C8E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01" y="754662"/>
            <a:ext cx="9613397" cy="913271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E970B-0656-90A9-4A88-9B3599970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304" y="3429000"/>
            <a:ext cx="8921672" cy="1713305"/>
          </a:xfrm>
        </p:spPr>
        <p:txBody>
          <a:bodyPr anchor="b">
            <a:normAutofit/>
          </a:bodyPr>
          <a:lstStyle/>
          <a:p>
            <a:pPr algn="l"/>
            <a:r>
              <a:rPr lang="en-US" sz="3800" b="1"/>
              <a:t>Global response patterns of plant functional traits to N and P addition are driven by additive interactions</a:t>
            </a: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A45E8-AB3A-7879-DF44-7417E3582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303" y="5142305"/>
            <a:ext cx="7321298" cy="753165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Evan A. Perkowski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93514-326F-E6C2-7E29-1763A6629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966" y="1666159"/>
            <a:ext cx="2831267" cy="10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0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F41-4D69-06B6-9485-92BE26FA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20C759-A85A-14A2-F0FD-43BD32E7AB43}"/>
              </a:ext>
            </a:extLst>
          </p:cNvPr>
          <p:cNvSpPr/>
          <p:nvPr/>
        </p:nvSpPr>
        <p:spPr>
          <a:xfrm>
            <a:off x="2622088" y="1969630"/>
            <a:ext cx="624940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How does P availability modify leaf and whole-plant traits?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C1898-384E-9AF9-DCDD-537E2811EC7B}"/>
              </a:ext>
            </a:extLst>
          </p:cNvPr>
          <p:cNvSpPr/>
          <p:nvPr/>
        </p:nvSpPr>
        <p:spPr>
          <a:xfrm>
            <a:off x="2622088" y="3348158"/>
            <a:ext cx="624940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How do N and P addition interact to modify leaf and whole-plant traits?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8D2D6B-7010-ACEE-9B86-9052B3FD66DC}"/>
              </a:ext>
            </a:extLst>
          </p:cNvPr>
          <p:cNvSpPr/>
          <p:nvPr/>
        </p:nvSpPr>
        <p:spPr>
          <a:xfrm>
            <a:off x="2622088" y="4726686"/>
            <a:ext cx="624940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Are responses to N and P addition modified by climatic demand?</a:t>
            </a:r>
          </a:p>
        </p:txBody>
      </p:sp>
    </p:spTree>
    <p:extLst>
      <p:ext uri="{BB962C8B-B14F-4D97-AF65-F5344CB8AC3E}">
        <p14:creationId xmlns:p14="http://schemas.microsoft.com/office/powerpoint/2010/main" val="465007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819A-EC11-0A3A-9AAA-E7A85CC0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meta-analytic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F1D9-5205-ACC2-E5B3-439681BC8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3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9B4F-4AE7-74A7-B69F-163870BE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54030-1A67-E088-D21E-2049C2579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51486" cy="4351338"/>
          </a:xfrm>
        </p:spPr>
        <p:txBody>
          <a:bodyPr/>
          <a:lstStyle/>
          <a:p>
            <a:r>
              <a:rPr lang="en-US" dirty="0"/>
              <a:t>85 studies</a:t>
            </a:r>
          </a:p>
          <a:p>
            <a:pPr lvl="1"/>
            <a:r>
              <a:rPr lang="en-US" dirty="0"/>
              <a:t>78 field</a:t>
            </a:r>
          </a:p>
          <a:p>
            <a:pPr lvl="1"/>
            <a:r>
              <a:rPr lang="en-US" dirty="0"/>
              <a:t>6 greenhouse</a:t>
            </a:r>
          </a:p>
          <a:p>
            <a:pPr lvl="1"/>
            <a:r>
              <a:rPr lang="en-US" dirty="0"/>
              <a:t>1 growth chamber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From field </a:t>
            </a:r>
            <a:r>
              <a:rPr lang="en-US" dirty="0" err="1"/>
              <a:t>exps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166 sites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7AA98-688D-C0DE-5D1F-B3245C05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686" y="1591608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511-894F-BF70-0AB8-9374D2A4E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265E-26EC-5BF6-933C-4FEB8F53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02516-622C-7969-82A3-A7CCB295C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51486" cy="4667250"/>
          </a:xfrm>
        </p:spPr>
        <p:txBody>
          <a:bodyPr>
            <a:normAutofit/>
          </a:bodyPr>
          <a:lstStyle/>
          <a:p>
            <a:r>
              <a:rPr lang="en-US" dirty="0"/>
              <a:t>85 studies</a:t>
            </a:r>
          </a:p>
          <a:p>
            <a:pPr lvl="1"/>
            <a:r>
              <a:rPr lang="en-US" dirty="0"/>
              <a:t>78 field</a:t>
            </a:r>
          </a:p>
          <a:p>
            <a:pPr lvl="1"/>
            <a:r>
              <a:rPr lang="en-US" dirty="0"/>
              <a:t>6 greenhouse</a:t>
            </a:r>
          </a:p>
          <a:p>
            <a:pPr lvl="1"/>
            <a:r>
              <a:rPr lang="en-US" dirty="0"/>
              <a:t>1 growth chamber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From field </a:t>
            </a:r>
            <a:r>
              <a:rPr lang="en-US" dirty="0" err="1"/>
              <a:t>exps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166 sites </a:t>
            </a:r>
          </a:p>
          <a:p>
            <a:pPr lvl="1"/>
            <a:r>
              <a:rPr lang="en-US" dirty="0"/>
              <a:t>Diverse biomes represented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DC33F-AD20-407F-058B-D822ADFAA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812"/>
          <a:stretch/>
        </p:blipFill>
        <p:spPr>
          <a:xfrm>
            <a:off x="5656021" y="1109300"/>
            <a:ext cx="6021056" cy="574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6EF07-7D3D-F623-453E-565C7E5AC2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70" t="14945" r="1961" b="28034"/>
          <a:stretch/>
        </p:blipFill>
        <p:spPr>
          <a:xfrm>
            <a:off x="6848448" y="1521610"/>
            <a:ext cx="2264146" cy="18265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58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BF51-47E4-EA10-2BE2-E1A10E93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 How does N and P addition modify leaf and whole-plant traits?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7E73D-01A4-12BA-9179-74AEBA1E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3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2F86D44-433D-45A7-C970-73FE87B7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 addition increases leaf N content and aboveground biomass despite not altering leaf photosynthesis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F262A-ED6E-B2C1-EB38-340003905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7" y="2541401"/>
            <a:ext cx="10443080" cy="261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2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3C3E-2D52-3DC3-B319-AB9C7914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 addition increases leaf P content and biomass despite not altering leaf photosynthesis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A07BD-6DA2-9321-92A7-D9FD6C96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20" y="2541402"/>
            <a:ext cx="10442448" cy="26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9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DB17-50C7-DF3D-F0F4-C8FEEF6D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N+P addition increases leaf N and P content, leaf photosynthesis, and biomass</a:t>
            </a:r>
          </a:p>
        </p:txBody>
      </p:sp>
      <p:pic>
        <p:nvPicPr>
          <p:cNvPr id="6" name="Picture 5" descr="A graph with purple dots and lines&#10;&#10;AI-generated content may be incorrect.">
            <a:extLst>
              <a:ext uri="{FF2B5EF4-FFF2-40B4-BE49-F238E27FC236}">
                <a16:creationId xmlns:a16="http://schemas.microsoft.com/office/drawing/2014/main" id="{E61D4382-2BCC-98C2-98D4-55EE7A52E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4" y="2538845"/>
            <a:ext cx="10442448" cy="26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35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6221-3CFF-8E43-CB16-A7AFDBB2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2: How do N and P addition interact to modify leaf and whole-plant traits?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48A88-2793-5465-20F4-475FE4D26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7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BA3E-F91B-DFB7-EEBD-987F7A3FC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5877-2025-B6B9-F976-6C691D2D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N+P addition responses are largely driven by </a:t>
            </a:r>
            <a:r>
              <a:rPr lang="en-US" b="1" u="sng" dirty="0"/>
              <a:t>additive</a:t>
            </a:r>
            <a:r>
              <a:rPr lang="en-US" dirty="0"/>
              <a:t> interactions between N and P addition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55895-24F0-7615-E291-134FB1587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2513721"/>
            <a:ext cx="10442448" cy="26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5CFF4-A57D-A704-1179-E938C517E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DDF0-3A85-FDB0-5F29-C408DED6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Nutrient availability plays an important role in shaping plant </a:t>
            </a:r>
            <a:r>
              <a:rPr lang="en-US" sz="4000" dirty="0" err="1"/>
              <a:t>ecophysiological</a:t>
            </a:r>
            <a:r>
              <a:rPr lang="en-US" sz="4000" dirty="0"/>
              <a:t> trait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C760B-F826-86FD-293D-5A87FFE84501}"/>
              </a:ext>
            </a:extLst>
          </p:cNvPr>
          <p:cNvSpPr/>
          <p:nvPr/>
        </p:nvSpPr>
        <p:spPr>
          <a:xfrm>
            <a:off x="964595" y="1938521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Soil nutrients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75E69-6509-BCD3-22C2-F4A5E9D74AA1}"/>
              </a:ext>
            </a:extLst>
          </p:cNvPr>
          <p:cNvSpPr/>
          <p:nvPr/>
        </p:nvSpPr>
        <p:spPr>
          <a:xfrm>
            <a:off x="4806647" y="1936604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Leaf nutrients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8C146C6-F9E2-AE14-DFB9-BCDE6DBEB902}"/>
              </a:ext>
            </a:extLst>
          </p:cNvPr>
          <p:cNvSpPr/>
          <p:nvPr/>
        </p:nvSpPr>
        <p:spPr>
          <a:xfrm>
            <a:off x="3738555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3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58DA0-84E6-ACAF-C329-ADC3EAE7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2BA2-5488-E411-7C75-B3766A03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N+P addition responses are largely driven by </a:t>
            </a:r>
            <a:r>
              <a:rPr lang="en-US" b="1" u="sng" dirty="0"/>
              <a:t>additive</a:t>
            </a:r>
            <a:r>
              <a:rPr lang="en-US" dirty="0"/>
              <a:t> interactions between N and P addition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961E0-9E03-9B7B-15F6-90AA15EB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2513721"/>
            <a:ext cx="10442448" cy="2610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8C7966-5536-A20B-6C31-CDFB045B09E5}"/>
              </a:ext>
            </a:extLst>
          </p:cNvPr>
          <p:cNvSpPr/>
          <p:nvPr/>
        </p:nvSpPr>
        <p:spPr>
          <a:xfrm>
            <a:off x="474624" y="5704609"/>
            <a:ext cx="1124275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Aboveground biomass responses to N and P addition are stronger than individual effects of N and P addition on aboveground biomass</a:t>
            </a:r>
          </a:p>
        </p:txBody>
      </p:sp>
    </p:spTree>
    <p:extLst>
      <p:ext uri="{BB962C8B-B14F-4D97-AF65-F5344CB8AC3E}">
        <p14:creationId xmlns:p14="http://schemas.microsoft.com/office/powerpoint/2010/main" val="2015614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2C6A-714D-3EE9-A6CA-DC74AF77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3: Are responses to N and P addition modified by climatic demand?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D2F51-FD3E-4890-01CC-EBC3B321D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79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29B0-15F0-3270-207F-51E7EB52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Leaf N responses to N addition are strongest in regions with high demand (cold, wet climates)</a:t>
            </a:r>
          </a:p>
        </p:txBody>
      </p:sp>
      <p:pic>
        <p:nvPicPr>
          <p:cNvPr id="4" name="Picture 3" descr="A group of graphs showing different types of rgb&#10;&#10;AI-generated content may be incorrect.">
            <a:extLst>
              <a:ext uri="{FF2B5EF4-FFF2-40B4-BE49-F238E27FC236}">
                <a16:creationId xmlns:a16="http://schemas.microsoft.com/office/drawing/2014/main" id="{CC4D2580-CE8F-908E-5032-0F5655AD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333"/>
          <a:stretch>
            <a:fillRect/>
          </a:stretch>
        </p:blipFill>
        <p:spPr>
          <a:xfrm>
            <a:off x="299785" y="2430174"/>
            <a:ext cx="11054015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66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95F4-C876-F467-4ECA-A46142EC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Leaf P responses to P addition are also strongest in regions with high demand (cold, wet climates)</a:t>
            </a:r>
          </a:p>
        </p:txBody>
      </p:sp>
      <p:pic>
        <p:nvPicPr>
          <p:cNvPr id="4" name="Picture 3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DF0A42C1-F122-30C7-7C97-5A8D6F98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620" b="35555"/>
          <a:stretch>
            <a:fillRect/>
          </a:stretch>
        </p:blipFill>
        <p:spPr>
          <a:xfrm>
            <a:off x="298704" y="2937238"/>
            <a:ext cx="11055096" cy="31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0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62C3-F27E-030F-FC1C-34F05E46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BC191-4FB6-126B-97BE-9B1919DA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5900" cy="4351338"/>
          </a:xfrm>
        </p:spPr>
        <p:txBody>
          <a:bodyPr/>
          <a:lstStyle/>
          <a:p>
            <a:r>
              <a:rPr lang="en-US" dirty="0"/>
              <a:t>Plant responses to N+P addition are largely driven by additive interactions</a:t>
            </a:r>
          </a:p>
          <a:p>
            <a:endParaRPr lang="en-US" dirty="0"/>
          </a:p>
          <a:p>
            <a:r>
              <a:rPr lang="en-US" dirty="0"/>
              <a:t>Some evidence for plant responses to N and P addition being controlled by climatic demand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31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861B-659A-9975-C882-7D9B78F5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4480-1BB8-295D-0D31-5E18C9A34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2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5D38-F06D-EFD1-BDCB-45FDCBCB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6ADA-E99D-6BD3-0971-11D5231C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Nutrient availability plays an important role in shaping plant </a:t>
            </a:r>
            <a:r>
              <a:rPr lang="en-US" sz="4000" dirty="0" err="1"/>
              <a:t>ecophysiological</a:t>
            </a:r>
            <a:r>
              <a:rPr lang="en-US" sz="4000" dirty="0"/>
              <a:t> trait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2FC4F-47A9-25DC-A264-7962B9417786}"/>
              </a:ext>
            </a:extLst>
          </p:cNvPr>
          <p:cNvSpPr/>
          <p:nvPr/>
        </p:nvSpPr>
        <p:spPr>
          <a:xfrm>
            <a:off x="964595" y="1938521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Soil nutrients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01353-1FEC-34BE-81D4-E7369A0C8A7B}"/>
              </a:ext>
            </a:extLst>
          </p:cNvPr>
          <p:cNvSpPr/>
          <p:nvPr/>
        </p:nvSpPr>
        <p:spPr>
          <a:xfrm>
            <a:off x="4806647" y="1936604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Leaf nutrients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AB1B7BA-E102-80B6-5BCC-2FC152BA5FEC}"/>
              </a:ext>
            </a:extLst>
          </p:cNvPr>
          <p:cNvSpPr/>
          <p:nvPr/>
        </p:nvSpPr>
        <p:spPr>
          <a:xfrm>
            <a:off x="3738555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56498-4FB0-F3C1-AAFE-22CE9EE4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404"/>
          <a:stretch>
            <a:fillRect/>
          </a:stretch>
        </p:blipFill>
        <p:spPr>
          <a:xfrm>
            <a:off x="520911" y="3348710"/>
            <a:ext cx="3341382" cy="3144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41517D-03B1-E481-33CB-91521CD8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34"/>
          <a:stretch>
            <a:fillRect/>
          </a:stretch>
        </p:blipFill>
        <p:spPr>
          <a:xfrm>
            <a:off x="4021180" y="3429000"/>
            <a:ext cx="3341382" cy="3063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116C69-5641-7430-926A-9F2B3FA7CEA6}"/>
              </a:ext>
            </a:extLst>
          </p:cNvPr>
          <p:cNvSpPr txBox="1"/>
          <p:nvPr/>
        </p:nvSpPr>
        <p:spPr>
          <a:xfrm>
            <a:off x="41563" y="6577445"/>
            <a:ext cx="3067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Firn</a:t>
            </a:r>
            <a:r>
              <a:rPr lang="en-US" sz="1200" dirty="0"/>
              <a:t> et al. (2019) </a:t>
            </a:r>
            <a:r>
              <a:rPr lang="en-US" sz="1200" i="1" dirty="0"/>
              <a:t>Nature Ecology &amp; Evolution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09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89B87-935B-52A2-4D61-4F289E692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D667-E4BB-1F10-537D-C091CF2C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Nutrient availability plays an important role in shaping plant </a:t>
            </a:r>
            <a:r>
              <a:rPr lang="en-US" sz="4000" dirty="0" err="1"/>
              <a:t>ecophysiological</a:t>
            </a:r>
            <a:r>
              <a:rPr lang="en-US" sz="4000" dirty="0"/>
              <a:t> trait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76C150-5263-7055-BDDF-0D8371764C8E}"/>
              </a:ext>
            </a:extLst>
          </p:cNvPr>
          <p:cNvSpPr/>
          <p:nvPr/>
        </p:nvSpPr>
        <p:spPr>
          <a:xfrm>
            <a:off x="964595" y="1938521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Soil nutrients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F4CE71-5154-43E7-78D8-E123F58FE39A}"/>
              </a:ext>
            </a:extLst>
          </p:cNvPr>
          <p:cNvSpPr/>
          <p:nvPr/>
        </p:nvSpPr>
        <p:spPr>
          <a:xfrm>
            <a:off x="4806647" y="1936604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Leaf nutrients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EF472-7FC5-1DFA-28B3-6D83D8388EDD}"/>
              </a:ext>
            </a:extLst>
          </p:cNvPr>
          <p:cNvSpPr/>
          <p:nvPr/>
        </p:nvSpPr>
        <p:spPr>
          <a:xfrm>
            <a:off x="8648699" y="1936603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Photosynthesis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93AC7F6-9DBC-A8B8-D18A-694751264621}"/>
              </a:ext>
            </a:extLst>
          </p:cNvPr>
          <p:cNvSpPr/>
          <p:nvPr/>
        </p:nvSpPr>
        <p:spPr>
          <a:xfrm>
            <a:off x="3738555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0BA901E-DB8A-45C5-D733-CE284E1426BF}"/>
              </a:ext>
            </a:extLst>
          </p:cNvPr>
          <p:cNvSpPr/>
          <p:nvPr/>
        </p:nvSpPr>
        <p:spPr>
          <a:xfrm>
            <a:off x="7580607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AA71B-6816-F004-77E5-BC2A89FA6740}"/>
              </a:ext>
            </a:extLst>
          </p:cNvPr>
          <p:cNvSpPr txBox="1"/>
          <p:nvPr/>
        </p:nvSpPr>
        <p:spPr>
          <a:xfrm>
            <a:off x="41563" y="6577445"/>
            <a:ext cx="3067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Firn</a:t>
            </a:r>
            <a:r>
              <a:rPr lang="en-US" sz="1200" dirty="0"/>
              <a:t> et al. (2019) </a:t>
            </a:r>
            <a:r>
              <a:rPr lang="en-US" sz="1200" i="1" dirty="0"/>
              <a:t>Nature Ecology &amp; Evolution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21ED77-12EB-9B3D-A70E-9C39BC1C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404"/>
          <a:stretch>
            <a:fillRect/>
          </a:stretch>
        </p:blipFill>
        <p:spPr>
          <a:xfrm>
            <a:off x="520911" y="3348710"/>
            <a:ext cx="3341382" cy="31441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FA9FAF-91E7-5A01-A2C7-A98F4B8E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34"/>
          <a:stretch>
            <a:fillRect/>
          </a:stretch>
        </p:blipFill>
        <p:spPr>
          <a:xfrm>
            <a:off x="4021180" y="3429000"/>
            <a:ext cx="3341382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28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D0EF-12FF-6ECB-FB01-EEA8460DB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3659-A618-67AC-C18E-3BFF8A6C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Nutrient availability plays an important role in shaping plant </a:t>
            </a:r>
            <a:r>
              <a:rPr lang="en-US" sz="4000" dirty="0" err="1"/>
              <a:t>ecophysiological</a:t>
            </a:r>
            <a:r>
              <a:rPr lang="en-US" sz="4000" dirty="0"/>
              <a:t> trait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F458FD-ED4C-0F99-C9FA-D3B8D7805C63}"/>
              </a:ext>
            </a:extLst>
          </p:cNvPr>
          <p:cNvSpPr/>
          <p:nvPr/>
        </p:nvSpPr>
        <p:spPr>
          <a:xfrm>
            <a:off x="964595" y="1938521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Soil nutrients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234313-FC2E-AD25-6667-8A0711F8EED4}"/>
              </a:ext>
            </a:extLst>
          </p:cNvPr>
          <p:cNvSpPr/>
          <p:nvPr/>
        </p:nvSpPr>
        <p:spPr>
          <a:xfrm>
            <a:off x="4806647" y="1936604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Leaf nutrients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AAFA3-F8D9-B792-83D9-C6A54306BEDC}"/>
              </a:ext>
            </a:extLst>
          </p:cNvPr>
          <p:cNvSpPr/>
          <p:nvPr/>
        </p:nvSpPr>
        <p:spPr>
          <a:xfrm>
            <a:off x="8648699" y="1936603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Photosynthesis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AC7D950-C90E-04BC-D25F-015CB8E8AC5C}"/>
              </a:ext>
            </a:extLst>
          </p:cNvPr>
          <p:cNvSpPr/>
          <p:nvPr/>
        </p:nvSpPr>
        <p:spPr>
          <a:xfrm>
            <a:off x="3738555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193E35-0C23-E244-B77E-CDB7243E3FB0}"/>
              </a:ext>
            </a:extLst>
          </p:cNvPr>
          <p:cNvSpPr/>
          <p:nvPr/>
        </p:nvSpPr>
        <p:spPr>
          <a:xfrm>
            <a:off x="7580607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C883B-464B-845F-FE5C-8F00BB8F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42" y="3348710"/>
            <a:ext cx="3848100" cy="3234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C020A0-6005-078A-6A5E-367DCC93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404"/>
          <a:stretch>
            <a:fillRect/>
          </a:stretch>
        </p:blipFill>
        <p:spPr>
          <a:xfrm>
            <a:off x="520911" y="3348710"/>
            <a:ext cx="3341382" cy="3144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D8860-5E47-17B9-560E-8266A55E20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634"/>
          <a:stretch>
            <a:fillRect/>
          </a:stretch>
        </p:blipFill>
        <p:spPr>
          <a:xfrm>
            <a:off x="4021180" y="3429000"/>
            <a:ext cx="3341382" cy="3063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AE766-DBF0-D835-C99F-F592CB5210AB}"/>
              </a:ext>
            </a:extLst>
          </p:cNvPr>
          <p:cNvSpPr txBox="1"/>
          <p:nvPr/>
        </p:nvSpPr>
        <p:spPr>
          <a:xfrm>
            <a:off x="41563" y="6577445"/>
            <a:ext cx="3067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Firn</a:t>
            </a:r>
            <a:r>
              <a:rPr lang="en-US" sz="1200" dirty="0"/>
              <a:t> et al. (2019) </a:t>
            </a:r>
            <a:r>
              <a:rPr lang="en-US" sz="1200" i="1" dirty="0"/>
              <a:t>Nature Ecology &amp; Evolution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E5D911-BE55-F391-1D76-E4D22BD26407}"/>
              </a:ext>
            </a:extLst>
          </p:cNvPr>
          <p:cNvSpPr txBox="1"/>
          <p:nvPr/>
        </p:nvSpPr>
        <p:spPr>
          <a:xfrm>
            <a:off x="8998528" y="6581001"/>
            <a:ext cx="3280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Ellsworth et al. (2022) </a:t>
            </a:r>
            <a:r>
              <a:rPr lang="en-US" sz="1200" i="1" dirty="0"/>
              <a:t>Nature Communications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846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8348-77D6-24BE-6405-B3F89604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Plant responses to N addition are well-studied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747C2-E820-696F-3D9A-6B7619FC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602118"/>
            <a:ext cx="7353300" cy="5255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582BB-3100-E006-8EE6-53B8FCD51C58}"/>
              </a:ext>
            </a:extLst>
          </p:cNvPr>
          <p:cNvSpPr txBox="1"/>
          <p:nvPr/>
        </p:nvSpPr>
        <p:spPr>
          <a:xfrm>
            <a:off x="9591416" y="6581001"/>
            <a:ext cx="2600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Stocker et al. (2025) </a:t>
            </a:r>
            <a:r>
              <a:rPr lang="en-US" sz="1200" i="1" dirty="0"/>
              <a:t>New Phytologist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347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B23C-AEE4-325C-F448-21A0B12E9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Plant responses to N addition are context dependent on climatic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8378-EE40-6F9C-52E2-D237D9C4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0" y="2424245"/>
            <a:ext cx="9794827" cy="3107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C60E5-0EA4-1261-1C98-B35C16004B21}"/>
              </a:ext>
            </a:extLst>
          </p:cNvPr>
          <p:cNvSpPr txBox="1"/>
          <p:nvPr/>
        </p:nvSpPr>
        <p:spPr>
          <a:xfrm>
            <a:off x="9673297" y="6492875"/>
            <a:ext cx="2518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Cheaib</a:t>
            </a:r>
            <a:r>
              <a:rPr lang="en-US" sz="1200" dirty="0"/>
              <a:t> et al. (2025) </a:t>
            </a:r>
            <a:r>
              <a:rPr lang="en-US" sz="1200" i="1" dirty="0"/>
              <a:t>Ecology Letters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738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94288C-4574-2BC6-6275-346C9A51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the role of phosphorus availability?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CA035-3173-F1A3-8DCC-17FBB010A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currently lack data syntheses that assess the role of P availability on leaf and whole-plant traits</a:t>
            </a:r>
          </a:p>
        </p:txBody>
      </p:sp>
    </p:spTree>
    <p:extLst>
      <p:ext uri="{BB962C8B-B14F-4D97-AF65-F5344CB8AC3E}">
        <p14:creationId xmlns:p14="http://schemas.microsoft.com/office/powerpoint/2010/main" val="327146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BF194-D26D-4BBA-A2F1-0662FCA80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12836E-5378-44D5-0BD2-C9139909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the interactive effect of N and P availability?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F7097-AF84-0B4F-4E9E-9F54C70CE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currently lack broad data syntheses that assess the role of P availability on leaf and whole-plant </a:t>
            </a:r>
            <a:r>
              <a:rPr lang="en-US" dirty="0" err="1"/>
              <a:t>ecophysiological</a:t>
            </a:r>
            <a:r>
              <a:rPr lang="en-US" dirty="0"/>
              <a:t> traits</a:t>
            </a:r>
          </a:p>
        </p:txBody>
      </p:sp>
    </p:spTree>
    <p:extLst>
      <p:ext uri="{BB962C8B-B14F-4D97-AF65-F5344CB8AC3E}">
        <p14:creationId xmlns:p14="http://schemas.microsoft.com/office/powerpoint/2010/main" val="389436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513</Words>
  <Application>Microsoft Macintosh PowerPoint</Application>
  <PresentationFormat>Widescreen</PresentationFormat>
  <Paragraphs>67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Global response patterns of plant functional traits to N and P addition are driven by additive interactions</vt:lpstr>
      <vt:lpstr>Nutrient availability plays an important role in shaping plant ecophysiological trait variation</vt:lpstr>
      <vt:lpstr>Nutrient availability plays an important role in shaping plant ecophysiological trait variation</vt:lpstr>
      <vt:lpstr>Nutrient availability plays an important role in shaping plant ecophysiological trait variation</vt:lpstr>
      <vt:lpstr>Nutrient availability plays an important role in shaping plant ecophysiological trait variation</vt:lpstr>
      <vt:lpstr>Plant responses to N addition are well-studied</vt:lpstr>
      <vt:lpstr>Plant responses to N addition are context dependent on climatic demand</vt:lpstr>
      <vt:lpstr>But what about the role of phosphorus availability?</vt:lpstr>
      <vt:lpstr>… and the interactive effect of N and P availability?</vt:lpstr>
      <vt:lpstr>Main questions</vt:lpstr>
      <vt:lpstr>A meta-analytic approach</vt:lpstr>
      <vt:lpstr>Study summary</vt:lpstr>
      <vt:lpstr>Study summary</vt:lpstr>
      <vt:lpstr>Question 1: How does N and P addition modify leaf and whole-plant traits? </vt:lpstr>
      <vt:lpstr>N addition increases leaf N content and aboveground biomass despite not altering leaf photosynthesis</vt:lpstr>
      <vt:lpstr>P addition increases leaf P content and biomass despite not altering leaf photosynthesis</vt:lpstr>
      <vt:lpstr>N+P addition increases leaf N and P content, leaf photosynthesis, and biomass</vt:lpstr>
      <vt:lpstr>Question 2: How do N and P addition interact to modify leaf and whole-plant traits?</vt:lpstr>
      <vt:lpstr>N+P addition responses are largely driven by additive interactions between N and P addition</vt:lpstr>
      <vt:lpstr>N+P addition responses are largely driven by additive interactions between N and P addition</vt:lpstr>
      <vt:lpstr>Question 3: Are responses to N and P addition modified by climatic demand?</vt:lpstr>
      <vt:lpstr>Leaf N responses to N addition are strongest in regions with high demand (cold, wet climates)</vt:lpstr>
      <vt:lpstr>Leaf P responses to P addition are also strongest in regions with high demand (cold, wet climates)</vt:lpstr>
      <vt:lpstr>Main takeaways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7</cp:revision>
  <dcterms:created xsi:type="dcterms:W3CDTF">2025-07-23T18:44:28Z</dcterms:created>
  <dcterms:modified xsi:type="dcterms:W3CDTF">2025-07-24T19:13:27Z</dcterms:modified>
</cp:coreProperties>
</file>